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2948">
          <p15:clr>
            <a:srgbClr val="A4A3A4"/>
          </p15:clr>
        </p15:guide>
        <p15:guide id="3" orient="horz" pos="2854">
          <p15:clr>
            <a:srgbClr val="9AA0A6"/>
          </p15:clr>
        </p15:guide>
        <p15:guide id="4" orient="horz" pos="1474">
          <p15:clr>
            <a:srgbClr val="9AA0A6"/>
          </p15:clr>
        </p15:guide>
        <p15:guide id="5" pos="2268">
          <p15:clr>
            <a:srgbClr val="9AA0A6"/>
          </p15:clr>
        </p15:guide>
        <p15:guide id="6" pos="3628">
          <p15:clr>
            <a:srgbClr val="9AA0A6"/>
          </p15:clr>
        </p15:guide>
        <p15:guide id="7" pos="3175">
          <p15:clr>
            <a:srgbClr val="9AA0A6"/>
          </p15:clr>
        </p15:guide>
        <p15:guide id="8" pos="2721">
          <p15:clr>
            <a:srgbClr val="9AA0A6"/>
          </p15:clr>
        </p15:guide>
        <p15:guide id="9" orient="horz" pos="2452">
          <p15:clr>
            <a:srgbClr val="9AA0A6"/>
          </p15:clr>
        </p15:guide>
        <p15:guide id="10" orient="horz" pos="141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6C670F-7298-4EFE-A9C4-571438A9D2D3}">
  <a:tblStyle styleId="{586C670F-7298-4EFE-A9C4-571438A9D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948"/>
        <p:guide pos="2854" orient="horz"/>
        <p:guide pos="1474" orient="horz"/>
        <p:guide pos="2268"/>
        <p:guide pos="3628"/>
        <p:guide pos="3175"/>
        <p:guide pos="2721"/>
        <p:guide pos="2452" orient="horz"/>
        <p:guide pos="141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OpenSans-bold.fntdata"/><Relationship Id="rId12" Type="http://schemas.openxmlformats.org/officeDocument/2006/relationships/slide" Target="slides/slide6.xml"/><Relationship Id="rId56" Type="http://schemas.openxmlformats.org/officeDocument/2006/relationships/font" Target="fonts/OpenSans-regular.fntdata"/><Relationship Id="rId15" Type="http://schemas.openxmlformats.org/officeDocument/2006/relationships/slide" Target="slides/slide9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58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9c1ecdef2_2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9c1ecdef2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9b582bd7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9b582bd7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4a4acee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94a4acee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a288215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a288215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0798873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0798873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8bdce3fe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8bdce3fe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8bdce3fe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8bdce3fe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8bdce3fe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8bdce3fe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8bdce3fe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8bdce3fe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8bdce3fe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18bdce3fe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8bdce3fe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8bdce3fe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9c1ecdef2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79c1ecdef2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/>
              <a:t>Tedy slouží pro vytváření dynamičnosti stránky. Například přidání zboží do košíku, zpracovávání informací ve </a:t>
            </a:r>
            <a:r>
              <a:rPr lang="cs"/>
              <a:t>formuláři</a:t>
            </a:r>
            <a:r>
              <a:rPr lang="cs"/>
              <a:t> nebo zobrazování grafů, atd.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/>
              <a:t>Těmi dalšími jsou HTML (pro vytváření struktury stránky a sémantiky stránky) a CSS (pro grafickou úpravu a vizualizaci obsahu)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/>
              <a:t>Tudíž</a:t>
            </a:r>
            <a:r>
              <a:rPr lang="cs"/>
              <a:t> není nutná instalace :)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>
                <a:solidFill>
                  <a:schemeClr val="dk1"/>
                </a:solidFill>
              </a:rPr>
              <a:t>Je řízený událostmi (reakce na události). Setkáme například s událostmi jako klik na tlačítko, načtení stránky, pohyb myši, atd. Zadání událostí lze pomocí eventlistener a reakce pomocí callbacků.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cs">
                <a:solidFill>
                  <a:schemeClr val="dk1"/>
                </a:solidFill>
              </a:rPr>
              <a:t>Jazyk je založený na prototypech, ale zle využít i objektově orientovaný přístup (ten i tak využívá v implementaci prototypy). Prototypy mohou dědit nebo sdílet vlastnosti.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/>
              <a:t>Umož</a:t>
            </a:r>
            <a:r>
              <a:rPr lang="cs"/>
              <a:t>ňuje provádět operace na pozadí bez blokování hlavního vlákna. Používá se například při práci s API (dotázání obsahu AJAX)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/>
              <a:t>TODO: KDOKOLI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cs">
                <a:solidFill>
                  <a:schemeClr val="dk1"/>
                </a:solidFill>
              </a:rPr>
              <a:t>TODO: KDOKOLI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8bdce3fe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8bdce3fe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8bdce3f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8bdce3f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873ad3c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1873ad3c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0798873e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0798873e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873ad3ce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873ad3ce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873ad3ce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873ad3ce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873ad3ce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1873ad3ce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873ad3ce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1873ad3ce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873ad3ce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1873ad3ce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873ad3ce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1873ad3ce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552eb11f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552eb11f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Callback je funkce, která se předává jako argument jiné funkci a je volána po dokončení nějaké operace.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873ad3ce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873ad3ce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873ad3ce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873ad3ce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873ad3ce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873ad3ce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873ad3ce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1873ad3ce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198093f5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198093f5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8a61558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18a61558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1a045149e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1a045149e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a045149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a045149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a045149e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1a045149e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1a045149e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1a045149e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0798873e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0798873e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Popsat kdo co bude prezentovat.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a045149e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a045149e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a045149e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a045149e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a045149e8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a045149e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a045149e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a045149e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a045149e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a045149e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a045149e8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1a045149e8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a045149e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a045149e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a045149e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a045149e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ca33105c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0ca33105c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7057ba50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7057ba50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Call Stack</a:t>
            </a:r>
            <a:r>
              <a:rPr lang="cs"/>
              <a:t>: JavaScript vykonává kód v tzv. zásobníku (Call Stack). Když zavoláte funkci, vloží se na vrchol zásobníku a vykoná 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Asynchronní operace</a:t>
            </a:r>
            <a:r>
              <a:rPr lang="cs"/>
              <a:t>: Když JavaScript narazí na asynchronní úkol (např. setTimeout), předá ho na pozadí (např. prohlížeči nebo Node.js), aby se mezitím mohl věnovat jinému kódu.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Fronta úkolů</a:t>
            </a:r>
            <a:r>
              <a:rPr lang="cs"/>
              <a:t>: Po dokončení asynchronní operace je její výsledek (callback) uložen do fronty úkolů.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Event Loop</a:t>
            </a:r>
            <a:r>
              <a:rPr lang="cs"/>
              <a:t>: Event loop sleduje, zda je zásobník prázdný. Pokud ano, vezme první úkol z fronty a vloží ho do zásobníku, aby se vykonal.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a045149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a045149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7057ba50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7057ba50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Callback hell – situace kdy několikanásobně vnoříme callbacky do sebe a tím vznikná </a:t>
            </a:r>
            <a:r>
              <a:rPr lang="cs"/>
              <a:t>velmi</a:t>
            </a:r>
            <a:r>
              <a:rPr lang="cs"/>
              <a:t> nečitelný a neudržitelný k</a:t>
            </a:r>
            <a:r>
              <a:rPr lang="cs"/>
              <a:t>ód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0798873e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0798873e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94a4ace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94a4ace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</a:rPr>
              <a:t>DummyJSON</a:t>
            </a:r>
            <a:r>
              <a:rPr lang="cs">
                <a:solidFill>
                  <a:schemeClr val="dk1"/>
                </a:solidFill>
              </a:rPr>
              <a:t> obsahuje  fiktivní data ve formátu JSON.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fetch</a:t>
            </a:r>
            <a:r>
              <a:rPr lang="cs"/>
              <a:t> –  rozhraní pro zadávání požadavků HTTP a zpracování odpovědí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then</a:t>
            </a:r>
            <a:r>
              <a:rPr lang="cs"/>
              <a:t> – přidání callbacku pro příslib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catch</a:t>
            </a:r>
            <a:r>
              <a:rPr lang="cs"/>
              <a:t> – odchycení erroru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finally</a:t>
            </a:r>
            <a:r>
              <a:rPr lang="cs"/>
              <a:t> – blok, který se vykoná vždy, nezáleží na předchozím výsledku vyhodnocení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94a4acee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94a4acee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31558" y="1218104"/>
            <a:ext cx="76815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31558" y="1850142"/>
            <a:ext cx="76815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731558" y="4850366"/>
            <a:ext cx="72333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091426" y="4850366"/>
            <a:ext cx="3216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hyperlink" Target="https://nodejs.org/api/cluster.html" TargetMode="External"/><Relationship Id="rId10" Type="http://schemas.openxmlformats.org/officeDocument/2006/relationships/hyperlink" Target="https://nodejs.org/api/worker_threads.html" TargetMode="External"/><Relationship Id="rId13" Type="http://schemas.openxmlformats.org/officeDocument/2006/relationships/hyperlink" Target="https://parallel.js.org/" TargetMode="External"/><Relationship Id="rId12" Type="http://schemas.openxmlformats.org/officeDocument/2006/relationships/hyperlink" Target="https://developer.mozilla.org/en-US/docs/Web/JavaScript/Reference/Global_Objects/Atomic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nodejs.org/api/child_process.html#event-close" TargetMode="External"/><Relationship Id="rId15" Type="http://schemas.openxmlformats.org/officeDocument/2006/relationships/hyperlink" Target="https://rxjs.dev/guide/overview" TargetMode="External"/><Relationship Id="rId14" Type="http://schemas.openxmlformats.org/officeDocument/2006/relationships/hyperlink" Target="https://threads.js.org/usage" TargetMode="External"/><Relationship Id="rId16" Type="http://schemas.openxmlformats.org/officeDocument/2006/relationships/hyperlink" Target="http://google.com" TargetMode="External"/><Relationship Id="rId5" Type="http://schemas.openxmlformats.org/officeDocument/2006/relationships/hyperlink" Target="https://developer.mozilla.org/en-US/docs/Learn/JavaScript/First_steps/What_is_JavaScript" TargetMode="External"/><Relationship Id="rId6" Type="http://schemas.openxmlformats.org/officeDocument/2006/relationships/hyperlink" Target="https://developer.mozilla.org/en-US/docs/Learn/JavaScript/Asynchronous/Promises" TargetMode="External"/><Relationship Id="rId7" Type="http://schemas.openxmlformats.org/officeDocument/2006/relationships/hyperlink" Target="https://en.wikipedia.org/wiki/Node.js" TargetMode="External"/><Relationship Id="rId8" Type="http://schemas.openxmlformats.org/officeDocument/2006/relationships/hyperlink" Target="https://nodejs.org/api/http.html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-12" y="4530213"/>
            <a:ext cx="9144010" cy="613287"/>
            <a:chOff x="-12" y="-12"/>
            <a:chExt cx="9144010" cy="613287"/>
          </a:xfrm>
        </p:grpSpPr>
        <p:pic>
          <p:nvPicPr>
            <p:cNvPr id="60" name="Google Shape;60;p14"/>
            <p:cNvPicPr preferRelativeResize="0"/>
            <p:nvPr/>
          </p:nvPicPr>
          <p:blipFill rotWithShape="1">
            <a:blip r:embed="rId3">
              <a:alphaModFix/>
            </a:blip>
            <a:srcRect b="0" l="416" r="416" t="27156"/>
            <a:stretch/>
          </p:blipFill>
          <p:spPr>
            <a:xfrm>
              <a:off x="0" y="0"/>
              <a:ext cx="9143998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-12"/>
              <a:ext cx="1440424" cy="61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4"/>
          <p:cNvSpPr txBox="1"/>
          <p:nvPr/>
        </p:nvSpPr>
        <p:spPr>
          <a:xfrm>
            <a:off x="125" y="41300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Autor: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Bc. Marek Brodacký, Bc. Martin Holub,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Bc. Yevhenii Rubanskyi, Bc. Filip Vepřík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3276" y="737613"/>
            <a:ext cx="5377449" cy="30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Příklad vytvoření příslibu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2" name="Google Shape;142;p23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43" name="Google Shape;143;p23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75" y="858900"/>
            <a:ext cx="8225924" cy="342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 programování shrnutí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1" name="Google Shape;151;p24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52" name="Google Shape;152;p24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4"/>
          <p:cNvSpPr txBox="1"/>
          <p:nvPr/>
        </p:nvSpPr>
        <p:spPr>
          <a:xfrm>
            <a:off x="765675" y="706500"/>
            <a:ext cx="8378400" cy="3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Výhody: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Nezablokované vlákno –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asynchronnímu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zpracování umožňuje dále pracovat s webovou stránkou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Dobrá škálovatelnost – snadná škálovatelnost aplikací potřebujích pracovat s více požadavky nebo datovými toky najednou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Čitelný kód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Nevýhody: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Složitější na pochopení – konkrétně sledování pořadí operací a správné zacházení s chybami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Potenciální problémy s výkonem – mnoho asynchronních operací spuštěných najednou může zatížit paměť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Chyby souběhu – pokud asynchronní operace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závisí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sobě nebo na externích zdrojích, mohou vzniknout problémy s pořadím nebo synchronizací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5"/>
          <p:cNvGrpSpPr/>
          <p:nvPr/>
        </p:nvGrpSpPr>
        <p:grpSpPr>
          <a:xfrm>
            <a:off x="-12" y="4530213"/>
            <a:ext cx="9144010" cy="613287"/>
            <a:chOff x="-12" y="-12"/>
            <a:chExt cx="9144010" cy="613287"/>
          </a:xfrm>
        </p:grpSpPr>
        <p:pic>
          <p:nvPicPr>
            <p:cNvPr id="160" name="Google Shape;160;p25"/>
            <p:cNvPicPr preferRelativeResize="0"/>
            <p:nvPr/>
          </p:nvPicPr>
          <p:blipFill rotWithShape="1">
            <a:blip r:embed="rId3">
              <a:alphaModFix/>
            </a:blip>
            <a:srcRect b="0" l="416" r="416" t="27156"/>
            <a:stretch/>
          </p:blipFill>
          <p:spPr>
            <a:xfrm>
              <a:off x="0" y="0"/>
              <a:ext cx="9143998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-12"/>
              <a:ext cx="1440424" cy="61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25"/>
          <p:cNvSpPr txBox="1"/>
          <p:nvPr/>
        </p:nvSpPr>
        <p:spPr>
          <a:xfrm>
            <a:off x="5421300" y="4130025"/>
            <a:ext cx="37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Autor: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Bc. Martin Holub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0" y="1878300"/>
            <a:ext cx="922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Workers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Workers - ve zkratce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6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71" name="Google Shape;171;p26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6"/>
          <p:cNvSpPr txBox="1"/>
          <p:nvPr/>
        </p:nvSpPr>
        <p:spPr>
          <a:xfrm>
            <a:off x="765675" y="706500"/>
            <a:ext cx="83784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Mechanismus umožňující běh kódu nenápadně na pozadí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ýpočetně náročné úkoly bez blokování UI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Umožňuje paralelismus výpočtů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Nevýhody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Není zde přístup k DOM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Komunikace pomocí zpráv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Typy workerů: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Dedicated worker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Shared worker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 worker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Dedicated worker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27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81" name="Google Shape;181;p27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27"/>
          <p:cNvSpPr txBox="1"/>
          <p:nvPr/>
        </p:nvSpPr>
        <p:spPr>
          <a:xfrm>
            <a:off x="765675" y="988725"/>
            <a:ext cx="8378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Dedikovaný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 konkrétní úlohu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Instance nelze sdílet mezi více skripty nebo okny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Vytváří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nové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vlákno, končí s ukončením jeho rodiče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Volán z hlavního vlákna - ale lze vytvořit hierarchii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omunikace: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postMessage, onMessage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Možnost usmrcení: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terminate()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75" y="2579625"/>
            <a:ext cx="5073475" cy="25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9150" y="1932925"/>
            <a:ext cx="3000051" cy="21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Soubor worker.js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28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93" name="Google Shape;193;p28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8"/>
          <p:cNvSpPr txBox="1"/>
          <p:nvPr/>
        </p:nvSpPr>
        <p:spPr>
          <a:xfrm>
            <a:off x="765675" y="1067475"/>
            <a:ext cx="83784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Není ve stejném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kontextu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jako hlavní vlákno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Neumí pracovat s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UI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poslat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Alert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změnit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Session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Změny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UI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musí zařídit hlavní vlákno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Využíván při: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lphaLcPeriod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zpracování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obrazu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(scaling, rotace, ...)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lphaLcPeriod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zpracování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zvuku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lphaLcPeriod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zpracování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textu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(zvýraznění chyb)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lphaLcPeriod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jiné náročné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výpočty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Používat jen pokud je to skutečně třeba!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lphaLcPeriod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Těžké věci má řešit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backend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000" y="1659325"/>
            <a:ext cx="4256475" cy="27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Shared worker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29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04" name="Google Shape;204;p29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9"/>
          <p:cNvSpPr txBox="1"/>
          <p:nvPr/>
        </p:nvSpPr>
        <p:spPr>
          <a:xfrm>
            <a:off x="765675" y="988725"/>
            <a:ext cx="8378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Umožňuje komunikovat mezi stránkami, lze použít jako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Singleton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Může být sdílen mezi skripty dané domény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Žije dokud žije alespoň jeden jeho rodič (okno, iframe, skript)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Připojení pomocí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Metody: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onMessage, postMessage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Safari </a:t>
            </a:r>
            <a:r>
              <a:rPr b="1" lang="cs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nepodporuje!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600" y="3101125"/>
            <a:ext cx="2758350" cy="7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0275" y="1964638"/>
            <a:ext cx="4537783" cy="29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Soubor shared-worker.js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30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16" name="Google Shape;216;p30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30"/>
          <p:cNvSpPr txBox="1"/>
          <p:nvPr/>
        </p:nvSpPr>
        <p:spPr>
          <a:xfrm>
            <a:off x="765675" y="988725"/>
            <a:ext cx="83784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Metody: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onMessage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port.postMessage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onConnect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Použití: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Shared web socket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Editory souborů - konzistence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Sdílení dat - alternativa storage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Centralizace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4906" y="763050"/>
            <a:ext cx="5199968" cy="35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worker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31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27" name="Google Shape;227;p31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31"/>
          <p:cNvSpPr txBox="1"/>
          <p:nvPr/>
        </p:nvSpPr>
        <p:spPr>
          <a:xfrm>
            <a:off x="765675" y="988725"/>
            <a:ext cx="8378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Speciální vlákno běžící v pozadí (v prohlížeči)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Proxy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mezi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webovou aplikací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serverem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Dává nám úplnou kontrolu nad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cache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Doba existence se liší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navigator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rozhraní prohlížeče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195" y="965425"/>
            <a:ext cx="1847025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0200" y="2281800"/>
            <a:ext cx="4561726" cy="28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25" y="3019252"/>
            <a:ext cx="4380825" cy="212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 worker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32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40" name="Google Shape;240;p32"/>
            <p:cNvPicPr preferRelativeResize="0"/>
            <p:nvPr/>
          </p:nvPicPr>
          <p:blipFill rotWithShape="1">
            <a:blip r:embed="rId4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32"/>
          <p:cNvSpPr txBox="1"/>
          <p:nvPr/>
        </p:nvSpPr>
        <p:spPr>
          <a:xfrm>
            <a:off x="765675" y="988725"/>
            <a:ext cx="83784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Opět nedosáhne na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DOM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window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… má vlastní kontext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Eventy: fetch, install, active, push, sync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Využíván pro: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caching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offline notifikace, načítání stránky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offline uchovávání vyplněných formulářů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1525" y="1876275"/>
            <a:ext cx="4272475" cy="30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JavaScript - popis jazyka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" name="Google Shape;69;p15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5"/>
          <p:cNvSpPr txBox="1"/>
          <p:nvPr/>
        </p:nvSpPr>
        <p:spPr>
          <a:xfrm>
            <a:off x="765675" y="706500"/>
            <a:ext cx="83784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Popis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Javascript je vysokoúrov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ňový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programovací jazyk, který byl vyvinut pro vytváření komplexních funkcí pro webové stránky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Jeden ze tří základních 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prvků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webových technologií.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Podporován většinou prohlížečů (nativně)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Event-driven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rototypový (objektově orientovaný)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Dynamicky typovaný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Spoléhá na a</a:t>
            </a: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synchronní programování a pracovní vlákna pro paralelismus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Javascript je jednovláknový!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Využíván pro tvorbu webových aplikací s pomocí React, Angular, Vue.js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ýsledné srovnání workerů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3319763" y="41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33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51" name="Google Shape;251;p33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33"/>
          <p:cNvSpPr txBox="1"/>
          <p:nvPr/>
        </p:nvSpPr>
        <p:spPr>
          <a:xfrm>
            <a:off x="765675" y="988725"/>
            <a:ext cx="83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7276" y="1477500"/>
            <a:ext cx="5095200" cy="28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/>
        </p:nvSpPr>
        <p:spPr>
          <a:xfrm>
            <a:off x="765675" y="152400"/>
            <a:ext cx="72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 vs Web workers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34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62" name="Google Shape;262;p34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4"/>
          <p:cNvSpPr txBox="1"/>
          <p:nvPr/>
        </p:nvSpPr>
        <p:spPr>
          <a:xfrm>
            <a:off x="765675" y="988725"/>
            <a:ext cx="83784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funkce vrací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promise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await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jen syntaktický cukr, pro čekání na výsledek dané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promise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nepoužijeme-li await, pak musíme počkat na výsledek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promise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pomocí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.then()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vhodný pro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I/O bound tasks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(časově náročné - dotaz na db, čtení ze souboru apod.)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worker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vhodný pro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CPU bound tasks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(výpočetně náročné úkoly)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worker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Worker thread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to samé, akorát v node.js místo v prohlížeči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5"/>
          <p:cNvGrpSpPr/>
          <p:nvPr/>
        </p:nvGrpSpPr>
        <p:grpSpPr>
          <a:xfrm>
            <a:off x="-12" y="4530213"/>
            <a:ext cx="9144010" cy="613287"/>
            <a:chOff x="-12" y="-12"/>
            <a:chExt cx="9144010" cy="613287"/>
          </a:xfrm>
        </p:grpSpPr>
        <p:pic>
          <p:nvPicPr>
            <p:cNvPr id="270" name="Google Shape;270;p35"/>
            <p:cNvPicPr preferRelativeResize="0"/>
            <p:nvPr/>
          </p:nvPicPr>
          <p:blipFill rotWithShape="1">
            <a:blip r:embed="rId3">
              <a:alphaModFix/>
            </a:blip>
            <a:srcRect b="0" l="416" r="416" t="27156"/>
            <a:stretch/>
          </p:blipFill>
          <p:spPr>
            <a:xfrm>
              <a:off x="0" y="0"/>
              <a:ext cx="9143998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-12"/>
              <a:ext cx="1440424" cy="61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35"/>
          <p:cNvSpPr txBox="1"/>
          <p:nvPr/>
        </p:nvSpPr>
        <p:spPr>
          <a:xfrm>
            <a:off x="5421300" y="4130025"/>
            <a:ext cx="37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Autor: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Bc. Filip Vepřík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175" y="1118213"/>
            <a:ext cx="3993650" cy="24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Node.js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36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81" name="Google Shape;281;p36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36"/>
          <p:cNvSpPr txBox="1"/>
          <p:nvPr/>
        </p:nvSpPr>
        <p:spPr>
          <a:xfrm>
            <a:off x="765675" y="706500"/>
            <a:ext cx="83784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Motivace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JavaScript na straně serveru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Konzolové nástroje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Jeden jazyk pro frontend a backend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Historie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Vytvořen v roce 2009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Ryan Dahl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Správce balíčku npm v roce 2010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Event-driven architecture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37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291" name="Google Shape;291;p37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37"/>
          <p:cNvSpPr txBox="1"/>
          <p:nvPr/>
        </p:nvSpPr>
        <p:spPr>
          <a:xfrm>
            <a:off x="765675" y="706500"/>
            <a:ext cx="8378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Událost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Reprezentuje nějakou akci nebo změnu stavu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Kliknutí na tlačítko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Příchozí HTTP požadavek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Emitery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Generují (emitují) události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Listenery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Naslouchají událostem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Když obdrží informaci o tom, že nastala nějaká událost, provedou určitou akci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Event-driven architecture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38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01" name="Google Shape;301;p38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38"/>
          <p:cNvSpPr txBox="1"/>
          <p:nvPr/>
        </p:nvSpPr>
        <p:spPr>
          <a:xfrm>
            <a:off x="765675" y="706500"/>
            <a:ext cx="837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 loop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Mechanismus, který neustále běží na pozadí a kontroluje frontu událostí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" name="Google Shape;30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715" y="1399425"/>
            <a:ext cx="5824572" cy="37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 server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1" name="Google Shape;311;p39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12" name="Google Shape;312;p39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4" name="Google Shape;3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850" y="808250"/>
            <a:ext cx="6841100" cy="428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child_process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0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40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22" name="Google Shape;322;p40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40"/>
          <p:cNvSpPr txBox="1"/>
          <p:nvPr/>
        </p:nvSpPr>
        <p:spPr>
          <a:xfrm>
            <a:off x="765675" y="706500"/>
            <a:ext cx="83784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Umožňuje spouštět systémové příkazy v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podprocesu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Procesy běží nezávisle na hlavním procesu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Čtyři hlavní způsoby vytvoření podprocesu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spawn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execFile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Sync verze (spawnSync, execSync, execFileSync)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Hodí se například při startu aplikace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child_process - spawn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41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32" name="Google Shape;332;p41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41"/>
          <p:cNvSpPr txBox="1"/>
          <p:nvPr/>
        </p:nvSpPr>
        <p:spPr>
          <a:xfrm>
            <a:off x="765675" y="706500"/>
            <a:ext cx="837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Každý proces má </a:t>
            </a:r>
            <a:r>
              <a:rPr i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stdin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stdout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i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sterr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streamy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5" name="Google Shape;33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3626" y="1008625"/>
            <a:ext cx="6780349" cy="4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child_process - exec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42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43" name="Google Shape;343;p42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5" name="Google Shape;345;p42"/>
          <p:cNvSpPr txBox="1"/>
          <p:nvPr/>
        </p:nvSpPr>
        <p:spPr>
          <a:xfrm>
            <a:off x="765675" y="706500"/>
            <a:ext cx="837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Vytvoří </a:t>
            </a:r>
            <a:r>
              <a:rPr i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shell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ve kterém spustí příkazy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Výstup příkazu ukládá do paměti a celou výstupní hodnotu předává jako callback funkci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6" name="Google Shape;34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7513" y="1499175"/>
            <a:ext cx="6792574" cy="3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Příklad jednoduchého kódu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16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80" name="Google Shape;80;p16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75" y="960650"/>
            <a:ext cx="8225927" cy="38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child_process - execFile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3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43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54" name="Google Shape;354;p43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43"/>
          <p:cNvSpPr txBox="1"/>
          <p:nvPr/>
        </p:nvSpPr>
        <p:spPr>
          <a:xfrm>
            <a:off x="765675" y="706500"/>
            <a:ext cx="837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Oproti exec nevytváří </a:t>
            </a:r>
            <a:r>
              <a:rPr i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shell</a:t>
            </a:r>
            <a:endParaRPr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Umožňuje spustit soubor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" name="Google Shape;35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4651" y="1429800"/>
            <a:ext cx="6818304" cy="36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child_process - fork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44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44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65" name="Google Shape;365;p44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44"/>
          <p:cNvSpPr txBox="1"/>
          <p:nvPr/>
        </p:nvSpPr>
        <p:spPr>
          <a:xfrm>
            <a:off x="765675" y="706500"/>
            <a:ext cx="837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Podobné jako spawn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Komunikace mezi procesy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 rotWithShape="1">
          <a:blip r:embed="rId5">
            <a:alphaModFix/>
          </a:blip>
          <a:srcRect b="10983" l="4743" r="5425" t="-9671"/>
          <a:stretch/>
        </p:blipFill>
        <p:spPr>
          <a:xfrm>
            <a:off x="613275" y="2004925"/>
            <a:ext cx="5046450" cy="30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4"/>
          <p:cNvPicPr preferRelativeResize="0"/>
          <p:nvPr/>
        </p:nvPicPr>
        <p:blipFill rotWithShape="1">
          <a:blip r:embed="rId6">
            <a:alphaModFix/>
          </a:blip>
          <a:srcRect b="9644" l="5408" r="5497" t="10451"/>
          <a:stretch/>
        </p:blipFill>
        <p:spPr>
          <a:xfrm>
            <a:off x="3968225" y="0"/>
            <a:ext cx="5175851" cy="25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worker_threads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p45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77" name="Google Shape;377;p45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45"/>
          <p:cNvSpPr txBox="1"/>
          <p:nvPr/>
        </p:nvSpPr>
        <p:spPr>
          <a:xfrm>
            <a:off x="765675" y="706500"/>
            <a:ext cx="83784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Umožňují vytvářet více vláken v jednom procesu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Každé vlákno má svůj vlastní event loop a paměťový prostor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Komunikace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Hlavní vlákno s Workers komunikují pomocí zasíláním zpráv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Metoda postMessage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Sdílená paměť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Sdílení paměti prostřednictvím SharedArrayBuffer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Konzistence dat pomocí Atomics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Atomics.add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Atomics.load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Atomics.store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Atomics.wait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Atomics.notify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worker_threads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Příklad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46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46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87" name="Google Shape;387;p46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9" name="Google Shape;38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264" y="1124988"/>
            <a:ext cx="4241811" cy="27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275" y="1104175"/>
            <a:ext cx="4404825" cy="28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/>
          <p:nvPr/>
        </p:nvSpPr>
        <p:spPr>
          <a:xfrm>
            <a:off x="5355975" y="-24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47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397" name="Google Shape;397;p47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9" name="Google Shape;399;p47"/>
          <p:cNvPicPr preferRelativeResize="0"/>
          <p:nvPr/>
        </p:nvPicPr>
        <p:blipFill rotWithShape="1">
          <a:blip r:embed="rId5">
            <a:alphaModFix/>
          </a:blip>
          <a:srcRect b="4603" l="5748" r="4854" t="4594"/>
          <a:stretch/>
        </p:blipFill>
        <p:spPr>
          <a:xfrm>
            <a:off x="613275" y="630350"/>
            <a:ext cx="4426725" cy="440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 rotWithShape="1">
          <a:blip r:embed="rId6">
            <a:alphaModFix/>
          </a:blip>
          <a:srcRect b="7162" l="4053" r="4846" t="6340"/>
          <a:stretch/>
        </p:blipFill>
        <p:spPr>
          <a:xfrm>
            <a:off x="4996275" y="1589175"/>
            <a:ext cx="4147725" cy="250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7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worker_threads - Příklad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/>
        </p:nvSpPr>
        <p:spPr>
          <a:xfrm>
            <a:off x="765675" y="152400"/>
            <a:ext cx="8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cluster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5014650" y="40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8" name="Google Shape;408;p48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09" name="Google Shape;409;p48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48"/>
          <p:cNvSpPr txBox="1"/>
          <p:nvPr/>
        </p:nvSpPr>
        <p:spPr>
          <a:xfrm>
            <a:off x="765675" y="706500"/>
            <a:ext cx="83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Vytvoří více kopií Node.js instancí, které běží ve stejnou dobu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2" name="Google Shape;412;p48"/>
          <p:cNvPicPr preferRelativeResize="0"/>
          <p:nvPr/>
        </p:nvPicPr>
        <p:blipFill rotWithShape="1">
          <a:blip r:embed="rId5">
            <a:alphaModFix/>
          </a:blip>
          <a:srcRect b="5113" l="2971" r="3884" t="5949"/>
          <a:stretch/>
        </p:blipFill>
        <p:spPr>
          <a:xfrm>
            <a:off x="2061875" y="1106700"/>
            <a:ext cx="5236254" cy="40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49"/>
          <p:cNvGrpSpPr/>
          <p:nvPr/>
        </p:nvGrpSpPr>
        <p:grpSpPr>
          <a:xfrm>
            <a:off x="-12" y="4530213"/>
            <a:ext cx="9144010" cy="613287"/>
            <a:chOff x="-12" y="-12"/>
            <a:chExt cx="9144010" cy="613287"/>
          </a:xfrm>
        </p:grpSpPr>
        <p:pic>
          <p:nvPicPr>
            <p:cNvPr id="418" name="Google Shape;418;p49"/>
            <p:cNvPicPr preferRelativeResize="0"/>
            <p:nvPr/>
          </p:nvPicPr>
          <p:blipFill rotWithShape="1">
            <a:blip r:embed="rId3">
              <a:alphaModFix/>
            </a:blip>
            <a:srcRect b="0" l="416" r="416" t="27156"/>
            <a:stretch/>
          </p:blipFill>
          <p:spPr>
            <a:xfrm>
              <a:off x="0" y="0"/>
              <a:ext cx="9143998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-12"/>
              <a:ext cx="1440424" cy="61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49"/>
          <p:cNvSpPr txBox="1"/>
          <p:nvPr/>
        </p:nvSpPr>
        <p:spPr>
          <a:xfrm>
            <a:off x="5421300" y="4130025"/>
            <a:ext cx="37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Autor: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Bc. Yevhenii Rubanskyi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325650" y="1785900"/>
            <a:ext cx="849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Knihovny pro paralelní zpracování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Knihovny pro paralelní zpracování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7" name="Google Shape;427;p50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28" name="Google Shape;428;p50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" name="Google Shape;430;p50"/>
          <p:cNvSpPr txBox="1"/>
          <p:nvPr/>
        </p:nvSpPr>
        <p:spPr>
          <a:xfrm>
            <a:off x="765675" y="948600"/>
            <a:ext cx="83025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Jak bylo uvedeno v kapitole o asynchronním programovani v JavaScriptu, je to jednovláknový jazyk. Nicméně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existují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knihovny,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které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poskytují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paralelni operace napřiklad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Parallel.js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Thread.js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RxJS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Parallel.js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Thread.js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jsou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vhodné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provádění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výpočtu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pozadi, pomoci vytvoření vlaken.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RxJS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Reactive Extensions for JavaScript – je to knihovna pro tzv.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reaktivní programování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Jde o vytváření a manipulaci s datovými proudy, které mohou reprezentovat například uživatelské vstupy, API odpovědi, časovače nebo jiné události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Reaktivní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programovani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je to takova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programovací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paradigma, ktera se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zaměřuje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praci s datovymi proudy a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asynchronními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udalostmi.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Parallel.js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6" name="Google Shape;436;p51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37" name="Google Shape;437;p51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9" name="Google Shape;439;p51"/>
          <p:cNvSpPr txBox="1"/>
          <p:nvPr/>
        </p:nvSpPr>
        <p:spPr>
          <a:xfrm>
            <a:off x="765675" y="967625"/>
            <a:ext cx="8378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to knihovna, která umožňuje snadno provádět výpočty na pozadí pomocí Web Workers.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Vytváří oddělená vlákna a zajišťuje paralelní zpracování dat. Je ideální pro zpracování výpočetně náročných úloh bez blokování hlavního vlákna. Pracuje ve webovém prostředí i v Node.js.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Hlavní metody a funkce: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Konstruktor new Parallel(data)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.map(callback)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.reduce(callback, initialValue)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spawn(callback)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.then(callback)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.require(module)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.spawn()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2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Parallel.js 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Příklad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5" name="Google Shape;445;p52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46" name="Google Shape;446;p52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52"/>
          <p:cNvSpPr txBox="1"/>
          <p:nvPr/>
        </p:nvSpPr>
        <p:spPr>
          <a:xfrm>
            <a:off x="765675" y="967625"/>
            <a:ext cx="83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9" name="Google Shape;44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187" y="768000"/>
            <a:ext cx="6839624" cy="39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Techniky paralelismu v jazyce JavaScript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8" name="Google Shape;88;p17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89" name="Google Shape;89;p17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7"/>
          <p:cNvSpPr txBox="1"/>
          <p:nvPr/>
        </p:nvSpPr>
        <p:spPr>
          <a:xfrm>
            <a:off x="765675" y="706500"/>
            <a:ext cx="8378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 programování (promises, async/await)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Workers (v prohlížeči)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Vlákna workerů (prostředí Node.js)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Knihovny pro paralelní zpracování (např. RxJS, Parallel.js)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Parallel.js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5" name="Google Shape;455;p53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56" name="Google Shape;456;p53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8" name="Google Shape;458;p53"/>
          <p:cNvSpPr txBox="1"/>
          <p:nvPr/>
        </p:nvSpPr>
        <p:spPr>
          <a:xfrm>
            <a:off x="765675" y="699900"/>
            <a:ext cx="8378400" cy="4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Snadná práce s paralelismem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Vysoký výkon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Podpora Node.js i prohlížečů (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 podporou Web Workers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Práce s moduly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Jednoduchá syntaxe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Omezení při přenosu dat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Závislost na Web Workers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Komplexnější ladění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Vhodný pro: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Výpočetně náročné operace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Výpočty nezávislé na uživatelském vstupu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Místa, kde je klíčová vysoká výkonnost bez zablokování hlavního vlákna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Thread.js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4" name="Google Shape;464;p54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65" name="Google Shape;465;p54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Google Shape;467;p54"/>
          <p:cNvSpPr txBox="1"/>
          <p:nvPr/>
        </p:nvSpPr>
        <p:spPr>
          <a:xfrm>
            <a:off x="765675" y="967625"/>
            <a:ext cx="8378400" cy="30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knihovna pro snadné paralelní programování, která umožňuje vytvářet a spravovat vlákna v prostředí prohlížeče i v Node.js.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Využívá Web Workers v prohlížečích a worker threads v Node.js, což umožňuje výkonné zpracování výpočetně náročných úloh.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Nabízí: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Komunikace mezi vlákny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Přenos dat mezi vlákny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Ukončení vlákna pomocí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Thread.terminate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Dynamické vlákno pomocí funkce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SharedArrayBuffer pro sdílení dat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Thread.js 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Příklad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3" name="Google Shape;473;p55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74" name="Google Shape;474;p55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6" name="Google Shape;47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863" y="706500"/>
            <a:ext cx="7154277" cy="42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6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Thread.js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2" name="Google Shape;482;p56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83" name="Google Shape;483;p56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56"/>
          <p:cNvSpPr txBox="1"/>
          <p:nvPr/>
        </p:nvSpPr>
        <p:spPr>
          <a:xfrm>
            <a:off x="765675" y="706500"/>
            <a:ext cx="8378400" cy="4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Flexibilita pro Node.js i prohlížeče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Jednoduché API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Optimalizace výkonnosti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Modularita vyhody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Bezpečnost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Závislost na prostředí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Omezení sdílené paměti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Komplexnější ladění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Vhodný pro: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Zpracování velkých datasetů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Paralelní matematické výpočty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RxJS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1" name="Google Shape;491;p57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492" name="Google Shape;492;p57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p57"/>
          <p:cNvSpPr txBox="1"/>
          <p:nvPr/>
        </p:nvSpPr>
        <p:spPr>
          <a:xfrm>
            <a:off x="765675" y="812100"/>
            <a:ext cx="8378400" cy="4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to knihovna pro reaktivní programování v JavaScriptu, která umožňuje pracovat s asynchronními datovými proudy (streams).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RxJS se často využívá v aplikacích, které potřebují pracovat s událostmi, dynamickými daty, API požadavky, nebo animacemi.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Hlavní koncepty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Observable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Operátory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Používají se s metodou .pipe()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.map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.filter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.mergeMap nebo switchMap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.debounceTime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.take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Subjects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cs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Schedulers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8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RxJS </a:t>
            </a: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Příklad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0" name="Google Shape;500;p58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501" name="Google Shape;501;p58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3" name="Google Shape;503;p58"/>
          <p:cNvSpPr txBox="1"/>
          <p:nvPr/>
        </p:nvSpPr>
        <p:spPr>
          <a:xfrm>
            <a:off x="765675" y="812100"/>
            <a:ext cx="837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4" name="Google Shape;50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000" y="706500"/>
            <a:ext cx="6301999" cy="40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9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Knihovna RxJS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0" name="Google Shape;510;p59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511" name="Google Shape;511;p59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59"/>
          <p:cNvSpPr txBox="1"/>
          <p:nvPr/>
        </p:nvSpPr>
        <p:spPr>
          <a:xfrm>
            <a:off x="765675" y="812100"/>
            <a:ext cx="8378400" cy="3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Práce s asynchronními daty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Velké množství operátorů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Konzistentní API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Podpora plánování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Nevýhody: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Velikost knihovny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Komplexita kódu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Výkonnostní náklady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Vhodný pro: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API požadavky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Animace v UI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0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Porovnání RxJS s Parallel.js a Thread.js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9" name="Google Shape;519;p60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520" name="Google Shape;520;p60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2" name="Google Shape;522;p60"/>
          <p:cNvSpPr txBox="1"/>
          <p:nvPr/>
        </p:nvSpPr>
        <p:spPr>
          <a:xfrm>
            <a:off x="765675" y="967625"/>
            <a:ext cx="83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23" name="Google Shape;523;p60"/>
          <p:cNvGraphicFramePr/>
          <p:nvPr/>
        </p:nvGraphicFramePr>
        <p:xfrm>
          <a:off x="947550" y="70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{586C670F-7298-4EFE-A9C4-571438A9D2D3}</a:tableStyleId>
              </a:tblPr>
              <a:tblGrid>
                <a:gridCol w="1812225"/>
                <a:gridCol w="1976850"/>
                <a:gridCol w="1647600"/>
                <a:gridCol w="1812225"/>
              </a:tblGrid>
              <a:tr h="64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Funkce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RxJS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Parallel.js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Thread.js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4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Primární použití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Reaktivní programování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Paralelní výpočty</a:t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</a:tr>
              <a:tr h="64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Asynchronní proudy (stream)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Ano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Ne</a:t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</a:tr>
              <a:tr h="99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Podpora paralelismu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Nepřímá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Přímá</a:t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</a:tr>
              <a:tr h="64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Podpora v prohlížečích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Ano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Ano (vyžaduje Web Workers)</a:t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</a:tr>
              <a:tr h="64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/>
                        <a:t>Jednoduchost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Vyžaduje znalost reaktivních operátorů</a:t>
                      </a:r>
                      <a:endParaRPr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Snadné pro výpočetní úlohy</a:t>
                      </a:r>
                      <a:endParaRPr/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1"/>
          <p:cNvSpPr txBox="1"/>
          <p:nvPr/>
        </p:nvSpPr>
        <p:spPr>
          <a:xfrm>
            <a:off x="765675" y="152400"/>
            <a:ext cx="444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Zdroje: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9" name="Google Shape;529;p61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530" name="Google Shape;530;p61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2" name="Google Shape;532;p61"/>
          <p:cNvSpPr txBox="1"/>
          <p:nvPr/>
        </p:nvSpPr>
        <p:spPr>
          <a:xfrm>
            <a:off x="765675" y="706500"/>
            <a:ext cx="8378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5"/>
              </a:rPr>
              <a:t>https://developer.mozilla.org/en-US/docs/Learn/JavaScript/First_steps/What_is_JavaScript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6"/>
              </a:rPr>
              <a:t>https://developer.mozilla.org/en-US/docs/Learn/JavaScript/Asynchronous/Promises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7"/>
              </a:rPr>
              <a:t>https://en.wikipedia.org/wiki/Node.js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8"/>
              </a:rPr>
              <a:t>https://nodejs.org/api/http.html</a:t>
            </a:r>
            <a:endParaRPr sz="11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9"/>
              </a:rPr>
              <a:t>https://nodejs.org/api/child_process.html#event-close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0"/>
              </a:rPr>
              <a:t>https://nodejs.org/api/worker_threads.html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1"/>
              </a:rPr>
              <a:t>https://nodejs.org/api/cluster.html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2"/>
              </a:rPr>
              <a:t>https://developer.mozilla.org/en-US/docs/Web/JavaScript/Reference/Global_Objects/Atomics</a:t>
            </a:r>
            <a:endParaRPr sz="1100" u="sng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3"/>
              </a:rPr>
              <a:t>https://parallel.js.org/</a:t>
            </a:r>
            <a:endParaRPr sz="1100" u="sng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4"/>
              </a:rPr>
              <a:t>https://threads.js.org/usage</a:t>
            </a:r>
            <a:endParaRPr sz="1100" u="sng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5"/>
              </a:rPr>
              <a:t>https://rxjs.dev/guide/overview</a:t>
            </a:r>
            <a:endParaRPr sz="1100" u="sng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 u="sng">
                <a:solidFill>
                  <a:schemeClr val="hlink"/>
                </a:solidFill>
                <a:hlinkClick r:id="rId16"/>
              </a:rPr>
              <a:t>https://*</a:t>
            </a:r>
            <a:endParaRPr sz="11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2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 loop Javascriptu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8" name="Google Shape;538;p62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539" name="Google Shape;539;p62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1" name="Google Shape;54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4738" y="706500"/>
            <a:ext cx="7346131" cy="41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8"/>
          <p:cNvGrpSpPr/>
          <p:nvPr/>
        </p:nvGrpSpPr>
        <p:grpSpPr>
          <a:xfrm>
            <a:off x="-12" y="4530213"/>
            <a:ext cx="9144010" cy="613287"/>
            <a:chOff x="-12" y="-12"/>
            <a:chExt cx="9144010" cy="613287"/>
          </a:xfrm>
        </p:grpSpPr>
        <p:pic>
          <p:nvPicPr>
            <p:cNvPr id="97" name="Google Shape;97;p18"/>
            <p:cNvPicPr preferRelativeResize="0"/>
            <p:nvPr/>
          </p:nvPicPr>
          <p:blipFill rotWithShape="1">
            <a:blip r:embed="rId3">
              <a:alphaModFix/>
            </a:blip>
            <a:srcRect b="0" l="416" r="416" t="27156"/>
            <a:stretch/>
          </p:blipFill>
          <p:spPr>
            <a:xfrm>
              <a:off x="0" y="0"/>
              <a:ext cx="9143998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-12"/>
              <a:ext cx="1440424" cy="61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8"/>
          <p:cNvSpPr txBox="1"/>
          <p:nvPr/>
        </p:nvSpPr>
        <p:spPr>
          <a:xfrm>
            <a:off x="5421300" y="4130025"/>
            <a:ext cx="37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Autor: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Bc. Marek Brodacký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0" y="1878300"/>
            <a:ext cx="922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 programování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Příklad callback hell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6" name="Google Shape;106;p19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07" name="Google Shape;107;p19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75" y="960650"/>
            <a:ext cx="7665052" cy="40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 programování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16" name="Google Shape;116;p20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0"/>
          <p:cNvSpPr txBox="1"/>
          <p:nvPr/>
        </p:nvSpPr>
        <p:spPr>
          <a:xfrm>
            <a:off x="765675" y="706500"/>
            <a:ext cx="83784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JavaScript používá jednovláknovou smyčku událostí, ale dokáže spravovat asynchronní úlohy pomocí objektu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Promise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syntaxe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async/await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Toto umožňuje souběžné provádění úloh, jako jsou volání API, dotazy do databáze a I/O operace, bez blokování hlavního vlákna.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Promise (příslib) –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objekt reprezentující obal pro budoucí hodnotu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Slouží pro zpracování 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asynchronních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úloh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Přísliby se mohou vyhodnotit úspěchem (resolved) nebo neúspěchem (rejected).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Můžeme připojit callback pomocí </a:t>
            </a: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.then</a:t>
            </a:r>
            <a:r>
              <a:rPr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který se zavolá po dokončení příslibu.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 / Await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Syntaxe umožňuje psát asynchronní kód způsobem, který vypadá jako synchronní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async</a:t>
            </a:r>
            <a:r>
              <a:rPr lang="cs"/>
              <a:t> označuje funkci, která vrací </a:t>
            </a:r>
            <a:r>
              <a:rPr b="1" lang="cs"/>
              <a:t>Promise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await</a:t>
            </a:r>
            <a:r>
              <a:rPr lang="cs"/>
              <a:t> se používá k čekání na vyřešení </a:t>
            </a:r>
            <a:r>
              <a:rPr b="1" lang="cs"/>
              <a:t>Promise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765675" y="152400"/>
            <a:ext cx="72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Příklad požadavku pomocí then/catch/finally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4" name="Google Shape;124;p21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25" name="Google Shape;125;p21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75" y="858900"/>
            <a:ext cx="8225925" cy="365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765675" y="152400"/>
            <a:ext cx="724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Příklad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požadavku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pomocí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 a await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3" name="Google Shape;133;p22"/>
          <p:cNvGrpSpPr/>
          <p:nvPr/>
        </p:nvGrpSpPr>
        <p:grpSpPr>
          <a:xfrm>
            <a:off x="0" y="0"/>
            <a:ext cx="613275" cy="5143500"/>
            <a:chOff x="0" y="0"/>
            <a:chExt cx="613275" cy="5143500"/>
          </a:xfrm>
        </p:grpSpPr>
        <p:pic>
          <p:nvPicPr>
            <p:cNvPr id="134" name="Google Shape;134;p22"/>
            <p:cNvPicPr preferRelativeResize="0"/>
            <p:nvPr/>
          </p:nvPicPr>
          <p:blipFill rotWithShape="1">
            <a:blip r:embed="rId3">
              <a:alphaModFix/>
            </a:blip>
            <a:srcRect b="0" l="22099" r="22121" t="27156"/>
            <a:stretch/>
          </p:blipFill>
          <p:spPr>
            <a:xfrm rot="5400000">
              <a:off x="-2265113" y="2265113"/>
              <a:ext cx="5143500" cy="6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067077"/>
              <a:ext cx="613275" cy="1000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1275" y="0"/>
            <a:ext cx="5874525" cy="488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